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4630400" cy="8229600"/>
  <p:notesSz cx="8229600" cy="14630400"/>
  <p:embeddedFontLst>
    <p:embeddedFont>
      <p:font typeface="Barlow" panose="00000500000000000000" pitchFamily="2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74" d="100"/>
          <a:sy n="74" d="100"/>
        </p:scale>
        <p:origin x="44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472254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scikit-learn.org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1042035"/>
            <a:ext cx="7415927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Predicting Student Success Using Machine Learning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6350437" y="2783919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16FFBB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Presenters:</a:t>
            </a:r>
            <a:endParaRPr lang="en-US" sz="2150" dirty="0"/>
          </a:p>
        </p:txBody>
      </p:sp>
      <p:sp>
        <p:nvSpPr>
          <p:cNvPr id="5" name="Text 2"/>
          <p:cNvSpPr/>
          <p:nvPr/>
        </p:nvSpPr>
        <p:spPr>
          <a:xfrm>
            <a:off x="6350437" y="3497104"/>
            <a:ext cx="7415927" cy="493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Font typeface="+mj-lt"/>
              <a:buAutoNum type="arabicPeriod"/>
            </a:pPr>
            <a:r>
              <a:rPr lang="en-US" sz="190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Syed Miran Hussain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6350437" y="4077176"/>
            <a:ext cx="7415927" cy="493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Font typeface="+mj-lt"/>
              <a:buAutoNum type="arabicPeriod" startAt="2"/>
            </a:pPr>
            <a:r>
              <a:rPr lang="en-US" sz="190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Yasmin Saniya Tabassum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6350437" y="4657249"/>
            <a:ext cx="7415927" cy="493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Font typeface="+mj-lt"/>
              <a:buAutoNum type="arabicPeriod" startAt="3"/>
            </a:pPr>
            <a:r>
              <a:rPr lang="en-US" sz="190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Mohammed Huzaifa</a:t>
            </a:r>
            <a:endParaRPr lang="en-US" sz="1900" dirty="0"/>
          </a:p>
        </p:txBody>
      </p:sp>
      <p:sp>
        <p:nvSpPr>
          <p:cNvPr id="8" name="Text 5"/>
          <p:cNvSpPr/>
          <p:nvPr/>
        </p:nvSpPr>
        <p:spPr>
          <a:xfrm>
            <a:off x="6350437" y="5428655"/>
            <a:ext cx="7415927" cy="9875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850"/>
              </a:lnSpc>
              <a:buNone/>
            </a:pPr>
            <a:r>
              <a:rPr lang="en-US" sz="24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
</a:t>
            </a:r>
            <a:r>
              <a:rPr lang="en-US" sz="240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Lords Institute of Engineering and Technology</a:t>
            </a:r>
            <a:endParaRPr lang="en-US" sz="2400" dirty="0"/>
          </a:p>
        </p:txBody>
      </p:sp>
      <p:sp>
        <p:nvSpPr>
          <p:cNvPr id="9" name="Text 6"/>
          <p:cNvSpPr/>
          <p:nvPr/>
        </p:nvSpPr>
        <p:spPr>
          <a:xfrm>
            <a:off x="6350437" y="6693813"/>
            <a:ext cx="7415927" cy="493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850"/>
              </a:lnSpc>
              <a:buNone/>
            </a:pPr>
            <a:r>
              <a:rPr lang="en-US" sz="24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Date: [04/01/2025]</a:t>
            </a:r>
            <a:endParaRPr lang="en-US" sz="2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778079"/>
            <a:ext cx="8548926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Conclusion and Future Directions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864037" y="2957632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Our model paves the way for improved student support and success.</a:t>
            </a:r>
            <a:endParaRPr lang="en-US" sz="19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183" y="3630335"/>
            <a:ext cx="6386632" cy="1379696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4022646" y="4073247"/>
            <a:ext cx="133588" cy="493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850"/>
              </a:lnSpc>
              <a:buNone/>
            </a:pPr>
            <a:r>
              <a:rPr lang="en-US" sz="24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1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7529632" y="3877151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Conclusion</a:t>
            </a:r>
            <a:endParaRPr lang="en-US" sz="2150" dirty="0"/>
          </a:p>
        </p:txBody>
      </p:sp>
      <p:sp>
        <p:nvSpPr>
          <p:cNvPr id="7" name="Text 4"/>
          <p:cNvSpPr/>
          <p:nvPr/>
        </p:nvSpPr>
        <p:spPr>
          <a:xfrm>
            <a:off x="7529632" y="4368165"/>
            <a:ext cx="5601533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Accurate predictions for identifying at-risk students.</a:t>
            </a:r>
            <a:endParaRPr lang="en-US" sz="190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2931" y="5071705"/>
            <a:ext cx="3193256" cy="1379696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4003715" y="5344716"/>
            <a:ext cx="171688" cy="493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850"/>
              </a:lnSpc>
              <a:buNone/>
            </a:pPr>
            <a:r>
              <a:rPr lang="en-US" sz="24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2</a:t>
            </a:r>
            <a:endParaRPr lang="en-US" sz="2400" dirty="0"/>
          </a:p>
        </p:txBody>
      </p:sp>
      <p:sp>
        <p:nvSpPr>
          <p:cNvPr id="10" name="Text 6"/>
          <p:cNvSpPr/>
          <p:nvPr/>
        </p:nvSpPr>
        <p:spPr>
          <a:xfrm>
            <a:off x="5933003" y="5318522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Future Work</a:t>
            </a:r>
            <a:endParaRPr lang="en-US" sz="2150" dirty="0"/>
          </a:p>
        </p:txBody>
      </p:sp>
      <p:sp>
        <p:nvSpPr>
          <p:cNvPr id="11" name="Text 7"/>
          <p:cNvSpPr/>
          <p:nvPr/>
        </p:nvSpPr>
        <p:spPr>
          <a:xfrm>
            <a:off x="5933003" y="5809536"/>
            <a:ext cx="6740366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Real-time data integration, incorporating psychological factors.</a:t>
            </a:r>
            <a:endParaRPr lang="en-US" sz="1900" dirty="0"/>
          </a:p>
        </p:txBody>
      </p:sp>
      <p:sp>
        <p:nvSpPr>
          <p:cNvPr id="12" name="Shape 8"/>
          <p:cNvSpPr/>
          <p:nvPr/>
        </p:nvSpPr>
        <p:spPr>
          <a:xfrm>
            <a:off x="5747861" y="5040868"/>
            <a:ext cx="7956828" cy="15240"/>
          </a:xfrm>
          <a:prstGeom prst="roundRect">
            <a:avLst>
              <a:gd name="adj" fmla="val 2430000"/>
            </a:avLst>
          </a:prstGeom>
          <a:solidFill>
            <a:srgbClr val="29DDDA"/>
          </a:solidFill>
          <a:ln/>
        </p:spPr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2614613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References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864037" y="3670697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 strong foundation for our research.</a:t>
            </a: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864037" y="4343400"/>
            <a:ext cx="74159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“Student Success Prediction Using ML,” Journal of Educational Data Mining.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864037" y="5219819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Scikit-learn documentation: </a:t>
            </a:r>
            <a:r>
              <a:rPr lang="en-US" sz="1900" u="sng" dirty="0">
                <a:solidFill>
                  <a:srgbClr val="16FFBB"/>
                </a:solidFill>
                <a:latin typeface="Barlow" pitchFamily="34" charset="0"/>
                <a:ea typeface="Barlow" pitchFamily="34" charset="-122"/>
                <a:cs typeface="Barlow" pitchFamily="34" charset="-12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https://scikit-learn.org</a:t>
            </a: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.</a:t>
            </a:r>
            <a:endParaRPr lang="en-US" sz="19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264212"/>
            <a:ext cx="8984099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The Challenge of Early Intervention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864037" y="3443764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Predicting student performance is critical for providing timely support.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864037" y="4363283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29DDDA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Problem Statement</a:t>
            </a:r>
            <a:endParaRPr lang="en-US" sz="2150" dirty="0"/>
          </a:p>
        </p:txBody>
      </p:sp>
      <p:sp>
        <p:nvSpPr>
          <p:cNvPr id="5" name="Text 3"/>
          <p:cNvSpPr/>
          <p:nvPr/>
        </p:nvSpPr>
        <p:spPr>
          <a:xfrm>
            <a:off x="864037" y="4953000"/>
            <a:ext cx="61500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Early identification of at-risk students is essential.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7623929" y="4363283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29DDDA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Objective</a:t>
            </a:r>
            <a:endParaRPr lang="en-US" sz="2150" dirty="0"/>
          </a:p>
        </p:txBody>
      </p:sp>
      <p:sp>
        <p:nvSpPr>
          <p:cNvPr id="7" name="Text 5"/>
          <p:cNvSpPr/>
          <p:nvPr/>
        </p:nvSpPr>
        <p:spPr>
          <a:xfrm>
            <a:off x="7623929" y="4953000"/>
            <a:ext cx="615005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Develop a machine learning model to predict student success.</a:t>
            </a:r>
            <a:endParaRPr lang="en-US" sz="19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461736"/>
            <a:ext cx="11118533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Leveraging Machine Learning for Education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864037" y="3641288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Building on existing research, we aim to enhance model interpretability and actionability.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864037" y="4560808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16FFBB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Existing Work</a:t>
            </a:r>
            <a:endParaRPr lang="en-US" sz="2150" dirty="0"/>
          </a:p>
        </p:txBody>
      </p:sp>
      <p:sp>
        <p:nvSpPr>
          <p:cNvPr id="5" name="Text 3"/>
          <p:cNvSpPr/>
          <p:nvPr/>
        </p:nvSpPr>
        <p:spPr>
          <a:xfrm>
            <a:off x="864037" y="5150525"/>
            <a:ext cx="61500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Decision Trees and Neural Networks have been applied.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7623929" y="4560808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16FFBB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Our Approach</a:t>
            </a:r>
            <a:endParaRPr lang="en-US" sz="2150" dirty="0"/>
          </a:p>
        </p:txBody>
      </p:sp>
      <p:sp>
        <p:nvSpPr>
          <p:cNvPr id="7" name="Text 5"/>
          <p:cNvSpPr/>
          <p:nvPr/>
        </p:nvSpPr>
        <p:spPr>
          <a:xfrm>
            <a:off x="7623929" y="5150525"/>
            <a:ext cx="61500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Focus on interpretable insights to guide interventions.</a:t>
            </a:r>
            <a:endParaRPr lang="en-US" sz="19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0"/>
            <a:ext cx="73152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2735" y="734735"/>
            <a:ext cx="6760131" cy="6760131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77240" y="610910"/>
            <a:ext cx="5760720" cy="18505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850"/>
              </a:lnSpc>
              <a:buNone/>
            </a:pPr>
            <a:r>
              <a:rPr lang="en-US" sz="38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System Design: A Comprehensive Workflow</a:t>
            </a:r>
            <a:endParaRPr lang="en-US" sz="3850" dirty="0"/>
          </a:p>
        </p:txBody>
      </p:sp>
      <p:sp>
        <p:nvSpPr>
          <p:cNvPr id="5" name="Text 1"/>
          <p:cNvSpPr/>
          <p:nvPr/>
        </p:nvSpPr>
        <p:spPr>
          <a:xfrm>
            <a:off x="777240" y="2794516"/>
            <a:ext cx="5760720" cy="7105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7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From data collection to model evaluation, we ensure a robust and transparent process.</a:t>
            </a:r>
            <a:endParaRPr lang="en-US" sz="1700" dirty="0"/>
          </a:p>
        </p:txBody>
      </p:sp>
      <p:sp>
        <p:nvSpPr>
          <p:cNvPr id="6" name="Shape 2"/>
          <p:cNvSpPr/>
          <p:nvPr/>
        </p:nvSpPr>
        <p:spPr>
          <a:xfrm>
            <a:off x="1095018" y="3754874"/>
            <a:ext cx="30480" cy="3863697"/>
          </a:xfrm>
          <a:prstGeom prst="roundRect">
            <a:avLst>
              <a:gd name="adj" fmla="val 1092915"/>
            </a:avLst>
          </a:prstGeom>
          <a:solidFill>
            <a:srgbClr val="FFFFFF">
              <a:alpha val="24000"/>
            </a:srgbClr>
          </a:solidFill>
          <a:ln/>
        </p:spPr>
      </p:sp>
      <p:sp>
        <p:nvSpPr>
          <p:cNvPr id="7" name="Shape 3"/>
          <p:cNvSpPr/>
          <p:nvPr/>
        </p:nvSpPr>
        <p:spPr>
          <a:xfrm>
            <a:off x="1329571" y="4239220"/>
            <a:ext cx="777240" cy="30480"/>
          </a:xfrm>
          <a:prstGeom prst="roundRect">
            <a:avLst>
              <a:gd name="adj" fmla="val 1092915"/>
            </a:avLst>
          </a:prstGeom>
          <a:solidFill>
            <a:srgbClr val="29DDDA"/>
          </a:solidFill>
          <a:ln/>
        </p:spPr>
      </p:sp>
      <p:sp>
        <p:nvSpPr>
          <p:cNvPr id="8" name="Shape 4"/>
          <p:cNvSpPr/>
          <p:nvPr/>
        </p:nvSpPr>
        <p:spPr>
          <a:xfrm>
            <a:off x="860465" y="4004667"/>
            <a:ext cx="499586" cy="499586"/>
          </a:xfrm>
          <a:prstGeom prst="roundRect">
            <a:avLst>
              <a:gd name="adj" fmla="val 66679"/>
            </a:avLst>
          </a:prstGeom>
          <a:solidFill>
            <a:srgbClr val="0A081B"/>
          </a:solidFill>
          <a:ln w="22860">
            <a:solidFill>
              <a:srgbClr val="29DDDA"/>
            </a:solidFill>
            <a:prstDash val="solid"/>
          </a:ln>
        </p:spPr>
      </p:sp>
      <p:sp>
        <p:nvSpPr>
          <p:cNvPr id="9" name="Text 5"/>
          <p:cNvSpPr/>
          <p:nvPr/>
        </p:nvSpPr>
        <p:spPr>
          <a:xfrm>
            <a:off x="1046202" y="4106347"/>
            <a:ext cx="128111" cy="2961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1</a:t>
            </a:r>
            <a:endParaRPr lang="en-US" sz="2300" dirty="0"/>
          </a:p>
        </p:txBody>
      </p:sp>
      <p:sp>
        <p:nvSpPr>
          <p:cNvPr id="10" name="Text 6"/>
          <p:cNvSpPr/>
          <p:nvPr/>
        </p:nvSpPr>
        <p:spPr>
          <a:xfrm>
            <a:off x="2331601" y="3976926"/>
            <a:ext cx="4206359" cy="3552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Data Collection</a:t>
            </a:r>
            <a:endParaRPr lang="en-US" sz="1700" dirty="0"/>
          </a:p>
        </p:txBody>
      </p:sp>
      <p:sp>
        <p:nvSpPr>
          <p:cNvPr id="11" name="Shape 7"/>
          <p:cNvSpPr/>
          <p:nvPr/>
        </p:nvSpPr>
        <p:spPr>
          <a:xfrm>
            <a:off x="1329571" y="5260658"/>
            <a:ext cx="777240" cy="30480"/>
          </a:xfrm>
          <a:prstGeom prst="roundRect">
            <a:avLst>
              <a:gd name="adj" fmla="val 1092915"/>
            </a:avLst>
          </a:prstGeom>
          <a:solidFill>
            <a:srgbClr val="29DDDA"/>
          </a:solidFill>
          <a:ln/>
        </p:spPr>
      </p:sp>
      <p:sp>
        <p:nvSpPr>
          <p:cNvPr id="12" name="Shape 8"/>
          <p:cNvSpPr/>
          <p:nvPr/>
        </p:nvSpPr>
        <p:spPr>
          <a:xfrm>
            <a:off x="860465" y="5026104"/>
            <a:ext cx="499586" cy="499586"/>
          </a:xfrm>
          <a:prstGeom prst="roundRect">
            <a:avLst>
              <a:gd name="adj" fmla="val 66679"/>
            </a:avLst>
          </a:prstGeom>
          <a:solidFill>
            <a:srgbClr val="0A081B"/>
          </a:solidFill>
          <a:ln w="22860">
            <a:solidFill>
              <a:srgbClr val="29DDDA"/>
            </a:solidFill>
            <a:prstDash val="solid"/>
          </a:ln>
        </p:spPr>
      </p:sp>
      <p:sp>
        <p:nvSpPr>
          <p:cNvPr id="13" name="Text 9"/>
          <p:cNvSpPr/>
          <p:nvPr/>
        </p:nvSpPr>
        <p:spPr>
          <a:xfrm>
            <a:off x="1027867" y="5127784"/>
            <a:ext cx="164663" cy="2961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2</a:t>
            </a:r>
            <a:endParaRPr lang="en-US" sz="2300" dirty="0"/>
          </a:p>
        </p:txBody>
      </p:sp>
      <p:sp>
        <p:nvSpPr>
          <p:cNvPr id="14" name="Text 10"/>
          <p:cNvSpPr/>
          <p:nvPr/>
        </p:nvSpPr>
        <p:spPr>
          <a:xfrm>
            <a:off x="2331601" y="4998363"/>
            <a:ext cx="4206359" cy="3552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Preprocessing</a:t>
            </a:r>
            <a:endParaRPr lang="en-US" sz="1700" dirty="0"/>
          </a:p>
        </p:txBody>
      </p:sp>
      <p:sp>
        <p:nvSpPr>
          <p:cNvPr id="15" name="Shape 11"/>
          <p:cNvSpPr/>
          <p:nvPr/>
        </p:nvSpPr>
        <p:spPr>
          <a:xfrm>
            <a:off x="1329571" y="6282095"/>
            <a:ext cx="777240" cy="30480"/>
          </a:xfrm>
          <a:prstGeom prst="roundRect">
            <a:avLst>
              <a:gd name="adj" fmla="val 1092915"/>
            </a:avLst>
          </a:prstGeom>
          <a:solidFill>
            <a:srgbClr val="29DDDA"/>
          </a:solidFill>
          <a:ln/>
        </p:spPr>
      </p:sp>
      <p:sp>
        <p:nvSpPr>
          <p:cNvPr id="16" name="Shape 12"/>
          <p:cNvSpPr/>
          <p:nvPr/>
        </p:nvSpPr>
        <p:spPr>
          <a:xfrm>
            <a:off x="860465" y="6047542"/>
            <a:ext cx="499586" cy="499586"/>
          </a:xfrm>
          <a:prstGeom prst="roundRect">
            <a:avLst>
              <a:gd name="adj" fmla="val 66679"/>
            </a:avLst>
          </a:prstGeom>
          <a:solidFill>
            <a:srgbClr val="0A081B"/>
          </a:solidFill>
          <a:ln w="22860">
            <a:solidFill>
              <a:srgbClr val="29DDDA"/>
            </a:solidFill>
            <a:prstDash val="solid"/>
          </a:ln>
        </p:spPr>
      </p:sp>
      <p:sp>
        <p:nvSpPr>
          <p:cNvPr id="17" name="Text 13"/>
          <p:cNvSpPr/>
          <p:nvPr/>
        </p:nvSpPr>
        <p:spPr>
          <a:xfrm>
            <a:off x="1023580" y="6149221"/>
            <a:ext cx="173355" cy="2961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3</a:t>
            </a:r>
            <a:endParaRPr lang="en-US" sz="2300" dirty="0"/>
          </a:p>
        </p:txBody>
      </p:sp>
      <p:sp>
        <p:nvSpPr>
          <p:cNvPr id="18" name="Text 14"/>
          <p:cNvSpPr/>
          <p:nvPr/>
        </p:nvSpPr>
        <p:spPr>
          <a:xfrm>
            <a:off x="2331601" y="6019800"/>
            <a:ext cx="4206359" cy="3552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Model Training</a:t>
            </a:r>
            <a:endParaRPr lang="en-US" sz="1700" dirty="0"/>
          </a:p>
        </p:txBody>
      </p:sp>
      <p:sp>
        <p:nvSpPr>
          <p:cNvPr id="19" name="Shape 15"/>
          <p:cNvSpPr/>
          <p:nvPr/>
        </p:nvSpPr>
        <p:spPr>
          <a:xfrm>
            <a:off x="1329571" y="7303532"/>
            <a:ext cx="777240" cy="30480"/>
          </a:xfrm>
          <a:prstGeom prst="roundRect">
            <a:avLst>
              <a:gd name="adj" fmla="val 1092915"/>
            </a:avLst>
          </a:prstGeom>
          <a:solidFill>
            <a:srgbClr val="29DDDA"/>
          </a:solidFill>
          <a:ln/>
        </p:spPr>
      </p:sp>
      <p:sp>
        <p:nvSpPr>
          <p:cNvPr id="20" name="Shape 16"/>
          <p:cNvSpPr/>
          <p:nvPr/>
        </p:nvSpPr>
        <p:spPr>
          <a:xfrm>
            <a:off x="860465" y="7068979"/>
            <a:ext cx="499586" cy="499586"/>
          </a:xfrm>
          <a:prstGeom prst="roundRect">
            <a:avLst>
              <a:gd name="adj" fmla="val 66679"/>
            </a:avLst>
          </a:prstGeom>
          <a:solidFill>
            <a:srgbClr val="0A081B"/>
          </a:solidFill>
          <a:ln w="22860">
            <a:solidFill>
              <a:srgbClr val="29DDDA"/>
            </a:solidFill>
            <a:prstDash val="solid"/>
          </a:ln>
        </p:spPr>
      </p:sp>
      <p:sp>
        <p:nvSpPr>
          <p:cNvPr id="21" name="Text 17"/>
          <p:cNvSpPr/>
          <p:nvPr/>
        </p:nvSpPr>
        <p:spPr>
          <a:xfrm>
            <a:off x="1026557" y="7170658"/>
            <a:ext cx="167283" cy="2961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4</a:t>
            </a:r>
            <a:endParaRPr lang="en-US" sz="2300" dirty="0"/>
          </a:p>
        </p:txBody>
      </p:sp>
      <p:sp>
        <p:nvSpPr>
          <p:cNvPr id="22" name="Text 18"/>
          <p:cNvSpPr/>
          <p:nvPr/>
        </p:nvSpPr>
        <p:spPr>
          <a:xfrm>
            <a:off x="2331601" y="7041237"/>
            <a:ext cx="4206359" cy="3552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Evaluation</a:t>
            </a:r>
            <a:endParaRPr lang="en-US" sz="17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5448" y="569952"/>
            <a:ext cx="8575953" cy="5757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500"/>
              </a:lnSpc>
              <a:buNone/>
            </a:pPr>
            <a:r>
              <a:rPr lang="en-US" sz="36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Methodology: Data and Model Selection</a:t>
            </a:r>
            <a:endParaRPr lang="en-US" sz="3600" dirty="0"/>
          </a:p>
        </p:txBody>
      </p:sp>
      <p:sp>
        <p:nvSpPr>
          <p:cNvPr id="3" name="Text 1"/>
          <p:cNvSpPr/>
          <p:nvPr/>
        </p:nvSpPr>
        <p:spPr>
          <a:xfrm>
            <a:off x="725448" y="1560195"/>
            <a:ext cx="13179504" cy="3315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We utilize a diverse dataset and robust machine learning algorithms.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725448" y="2124908"/>
            <a:ext cx="4255056" cy="1866900"/>
          </a:xfrm>
          <a:prstGeom prst="roundRect">
            <a:avLst>
              <a:gd name="adj" fmla="val 16654"/>
            </a:avLst>
          </a:prstGeom>
          <a:solidFill>
            <a:srgbClr val="0A081B"/>
          </a:solidFill>
          <a:ln w="22860">
            <a:solidFill>
              <a:srgbClr val="16FFBB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955477" y="2354937"/>
            <a:ext cx="2303026" cy="2877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Dataset Features</a:t>
            </a:r>
            <a:endParaRPr lang="en-US" sz="1800" dirty="0"/>
          </a:p>
        </p:txBody>
      </p:sp>
      <p:sp>
        <p:nvSpPr>
          <p:cNvPr id="6" name="Text 4"/>
          <p:cNvSpPr/>
          <p:nvPr/>
        </p:nvSpPr>
        <p:spPr>
          <a:xfrm>
            <a:off x="955477" y="2767013"/>
            <a:ext cx="3794998" cy="6631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Attendance, grades, parental education, study habits.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5187672" y="2124908"/>
            <a:ext cx="4255056" cy="1866900"/>
          </a:xfrm>
          <a:prstGeom prst="roundRect">
            <a:avLst>
              <a:gd name="adj" fmla="val 16654"/>
            </a:avLst>
          </a:prstGeom>
          <a:solidFill>
            <a:srgbClr val="0A081B"/>
          </a:solidFill>
          <a:ln w="22860">
            <a:solidFill>
              <a:srgbClr val="29DDDA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5417701" y="2354937"/>
            <a:ext cx="2303026" cy="2877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Models Used</a:t>
            </a:r>
            <a:endParaRPr lang="en-US" sz="1800" dirty="0"/>
          </a:p>
        </p:txBody>
      </p:sp>
      <p:sp>
        <p:nvSpPr>
          <p:cNvPr id="9" name="Text 7"/>
          <p:cNvSpPr/>
          <p:nvPr/>
        </p:nvSpPr>
        <p:spPr>
          <a:xfrm>
            <a:off x="5417701" y="2767013"/>
            <a:ext cx="3794998" cy="3315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Logistic Regression, Random Forest.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9649897" y="2124908"/>
            <a:ext cx="4255056" cy="1866900"/>
          </a:xfrm>
          <a:prstGeom prst="roundRect">
            <a:avLst>
              <a:gd name="adj" fmla="val 16654"/>
            </a:avLst>
          </a:prstGeom>
          <a:solidFill>
            <a:srgbClr val="0A081B"/>
          </a:solidFill>
          <a:ln w="22860">
            <a:solidFill>
              <a:srgbClr val="37A7E7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9879925" y="2354937"/>
            <a:ext cx="2303026" cy="2877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Tools</a:t>
            </a:r>
            <a:endParaRPr lang="en-US" sz="1800" dirty="0"/>
          </a:p>
        </p:txBody>
      </p:sp>
      <p:sp>
        <p:nvSpPr>
          <p:cNvPr id="12" name="Text 10"/>
          <p:cNvSpPr/>
          <p:nvPr/>
        </p:nvSpPr>
        <p:spPr>
          <a:xfrm>
            <a:off x="9879925" y="2767013"/>
            <a:ext cx="3794998" cy="9947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Python, Scikit-learn, and Matplotlib are our tools of choice for data analysis, model building, and visualization. </a:t>
            </a:r>
            <a:endParaRPr lang="en-US" sz="1600" dirty="0"/>
          </a:p>
        </p:txBody>
      </p:sp>
      <p:pic>
        <p:nvPicPr>
          <p:cNvPr id="1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6512" y="4358997"/>
            <a:ext cx="6202561" cy="3109079"/>
          </a:xfrm>
          <a:prstGeom prst="rect">
            <a:avLst/>
          </a:prstGeom>
        </p:spPr>
      </p:pic>
      <p:pic>
        <p:nvPicPr>
          <p:cNvPr id="1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4808" y="4358997"/>
            <a:ext cx="3109079" cy="310907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480310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Testing and Results</a:t>
            </a:r>
            <a:endParaRPr lang="en-US" sz="4300" dirty="0"/>
          </a:p>
        </p:txBody>
      </p:sp>
      <p:sp>
        <p:nvSpPr>
          <p:cNvPr id="3" name="Shape 1"/>
          <p:cNvSpPr/>
          <p:nvPr/>
        </p:nvSpPr>
        <p:spPr>
          <a:xfrm>
            <a:off x="864037" y="4091702"/>
            <a:ext cx="431959" cy="431959"/>
          </a:xfrm>
          <a:prstGeom prst="roundRect">
            <a:avLst>
              <a:gd name="adj" fmla="val 85733"/>
            </a:avLst>
          </a:prstGeom>
          <a:solidFill>
            <a:srgbClr val="0A081B"/>
          </a:solidFill>
          <a:ln w="30480">
            <a:solidFill>
              <a:srgbClr val="29DDDA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542812" y="4091702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Inputs</a:t>
            </a:r>
            <a:endParaRPr lang="en-US" sz="2150" dirty="0"/>
          </a:p>
        </p:txBody>
      </p:sp>
      <p:sp>
        <p:nvSpPr>
          <p:cNvPr id="5" name="Text 3"/>
          <p:cNvSpPr/>
          <p:nvPr/>
        </p:nvSpPr>
        <p:spPr>
          <a:xfrm>
            <a:off x="1542812" y="4681418"/>
            <a:ext cx="5471279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Student details: academic performance, attendance records, and other relevant factors</a:t>
            </a:r>
            <a:endParaRPr lang="en-US" sz="1900" dirty="0"/>
          </a:p>
        </p:txBody>
      </p:sp>
      <p:sp>
        <p:nvSpPr>
          <p:cNvPr id="6" name="Shape 4"/>
          <p:cNvSpPr/>
          <p:nvPr/>
        </p:nvSpPr>
        <p:spPr>
          <a:xfrm>
            <a:off x="7623929" y="4091702"/>
            <a:ext cx="431959" cy="431959"/>
          </a:xfrm>
          <a:prstGeom prst="roundRect">
            <a:avLst>
              <a:gd name="adj" fmla="val 85733"/>
            </a:avLst>
          </a:prstGeom>
          <a:solidFill>
            <a:srgbClr val="0A081B"/>
          </a:solidFill>
          <a:ln w="30480">
            <a:solidFill>
              <a:srgbClr val="29DDDA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8302704" y="4091702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Outputs</a:t>
            </a:r>
            <a:endParaRPr lang="en-US" sz="2150" dirty="0"/>
          </a:p>
        </p:txBody>
      </p:sp>
      <p:sp>
        <p:nvSpPr>
          <p:cNvPr id="8" name="Text 6"/>
          <p:cNvSpPr/>
          <p:nvPr/>
        </p:nvSpPr>
        <p:spPr>
          <a:xfrm>
            <a:off x="8302704" y="4681418"/>
            <a:ext cx="5471279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Predicted performance category (e.g., “At Risk”, "Moderate Risk", or "Low Risk")</a:t>
            </a:r>
            <a:endParaRPr lang="en-US" sz="19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0"/>
            <a:ext cx="73152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8545" y="705683"/>
            <a:ext cx="5838111" cy="11720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600"/>
              </a:lnSpc>
              <a:buNone/>
            </a:pPr>
            <a:r>
              <a:rPr lang="en-US" sz="36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Implementation: A Powerful Predictor</a:t>
            </a:r>
            <a:endParaRPr lang="en-US" sz="3650" dirty="0"/>
          </a:p>
        </p:txBody>
      </p:sp>
      <p:sp>
        <p:nvSpPr>
          <p:cNvPr id="4" name="Text 1"/>
          <p:cNvSpPr/>
          <p:nvPr/>
        </p:nvSpPr>
        <p:spPr>
          <a:xfrm>
            <a:off x="738545" y="2194203"/>
            <a:ext cx="5838111" cy="675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Our model delivers accurate predictions for student performance.</a:t>
            </a:r>
            <a:endParaRPr lang="en-US" sz="16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545" y="3343870"/>
            <a:ext cx="527447" cy="527447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38545" y="4082296"/>
            <a:ext cx="2344579" cy="2930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Metrics</a:t>
            </a:r>
            <a:endParaRPr lang="en-US" sz="1800" dirty="0"/>
          </a:p>
        </p:txBody>
      </p:sp>
      <p:sp>
        <p:nvSpPr>
          <p:cNvPr id="7" name="Text 3"/>
          <p:cNvSpPr/>
          <p:nvPr/>
        </p:nvSpPr>
        <p:spPr>
          <a:xfrm>
            <a:off x="738545" y="4586288"/>
            <a:ext cx="2660928" cy="27003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We evaluate the model's performance using common metrics, including accuracy, precision, recall, and F1-score. These metrics provide a comprehensive assessment of the model's accuracy and effectiveness.</a:t>
            </a:r>
            <a:endParaRPr lang="en-US" sz="16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1919" y="3343870"/>
            <a:ext cx="527447" cy="527447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3921919" y="4082296"/>
            <a:ext cx="2344579" cy="2930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Test Case</a:t>
            </a:r>
            <a:endParaRPr lang="en-US" sz="1800" dirty="0"/>
          </a:p>
        </p:txBody>
      </p:sp>
      <p:sp>
        <p:nvSpPr>
          <p:cNvPr id="10" name="Text 5"/>
          <p:cNvSpPr/>
          <p:nvPr/>
        </p:nvSpPr>
        <p:spPr>
          <a:xfrm>
            <a:off x="3921919" y="4586288"/>
            <a:ext cx="2662237" cy="23627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For a student with 75% attendance, our model predicts a "Moderate Risk" category. This suggests a potential need for additional support or interventions to ensure success.</a:t>
            </a:r>
            <a:endParaRPr lang="en-US" sz="16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82253" y="615315"/>
            <a:ext cx="7379494" cy="6061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750"/>
              </a:lnSpc>
              <a:buNone/>
            </a:pPr>
            <a:r>
              <a:rPr lang="en-US" sz="38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Evaluation: Validating Our Model</a:t>
            </a:r>
            <a:endParaRPr lang="en-US" sz="3800" dirty="0"/>
          </a:p>
        </p:txBody>
      </p:sp>
      <p:sp>
        <p:nvSpPr>
          <p:cNvPr id="4" name="Text 1"/>
          <p:cNvSpPr/>
          <p:nvPr/>
        </p:nvSpPr>
        <p:spPr>
          <a:xfrm>
            <a:off x="763667" y="1548646"/>
            <a:ext cx="7616666" cy="6981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7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Rigorous testing ensures the reliability and effectiveness of our predictions. Our model achieved an :</a:t>
            </a:r>
            <a:endParaRPr lang="en-US" sz="1700" dirty="0"/>
          </a:p>
        </p:txBody>
      </p:sp>
      <p:sp>
        <p:nvSpPr>
          <p:cNvPr id="5" name="Text 2"/>
          <p:cNvSpPr/>
          <p:nvPr/>
        </p:nvSpPr>
        <p:spPr>
          <a:xfrm>
            <a:off x="763667" y="2601278"/>
            <a:ext cx="3644741" cy="7199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650"/>
              </a:lnSpc>
              <a:buNone/>
            </a:pPr>
            <a:r>
              <a:rPr lang="en-US" sz="5650" b="1" dirty="0">
                <a:solidFill>
                  <a:srgbClr val="16FFBB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  92%</a:t>
            </a:r>
            <a:endParaRPr lang="en-US" sz="5650" dirty="0"/>
          </a:p>
        </p:txBody>
      </p:sp>
      <p:sp>
        <p:nvSpPr>
          <p:cNvPr id="6" name="Text 3"/>
          <p:cNvSpPr/>
          <p:nvPr/>
        </p:nvSpPr>
        <p:spPr>
          <a:xfrm>
            <a:off x="1373862" y="3593902"/>
            <a:ext cx="2424351" cy="3030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Accuracy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763667" y="4027765"/>
            <a:ext cx="3644741" cy="6981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7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High accuracy in identifying at-risk students.</a:t>
            </a:r>
            <a:endParaRPr lang="en-US" sz="1700" dirty="0"/>
          </a:p>
        </p:txBody>
      </p:sp>
      <p:sp>
        <p:nvSpPr>
          <p:cNvPr id="8" name="Text 5"/>
          <p:cNvSpPr/>
          <p:nvPr/>
        </p:nvSpPr>
        <p:spPr>
          <a:xfrm>
            <a:off x="4735592" y="2601278"/>
            <a:ext cx="3644741" cy="7199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650"/>
              </a:lnSpc>
              <a:buNone/>
            </a:pPr>
            <a:r>
              <a:rPr lang="en-US" sz="5650" b="1" dirty="0">
                <a:solidFill>
                  <a:srgbClr val="29DDDA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  89%</a:t>
            </a:r>
            <a:endParaRPr lang="en-US" sz="5650" dirty="0"/>
          </a:p>
        </p:txBody>
      </p:sp>
      <p:sp>
        <p:nvSpPr>
          <p:cNvPr id="9" name="Text 6"/>
          <p:cNvSpPr/>
          <p:nvPr/>
        </p:nvSpPr>
        <p:spPr>
          <a:xfrm>
            <a:off x="5345787" y="3593902"/>
            <a:ext cx="2424351" cy="3030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Precision</a:t>
            </a:r>
            <a:endParaRPr lang="en-US" sz="1900" dirty="0"/>
          </a:p>
        </p:txBody>
      </p:sp>
      <p:sp>
        <p:nvSpPr>
          <p:cNvPr id="10" name="Text 7"/>
          <p:cNvSpPr/>
          <p:nvPr/>
        </p:nvSpPr>
        <p:spPr>
          <a:xfrm>
            <a:off x="4735592" y="4027765"/>
            <a:ext cx="3644741" cy="3490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7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Minimizing false positives.</a:t>
            </a:r>
            <a:endParaRPr lang="en-US" sz="1700" dirty="0"/>
          </a:p>
        </p:txBody>
      </p:sp>
      <p:sp>
        <p:nvSpPr>
          <p:cNvPr id="11" name="Text 8"/>
          <p:cNvSpPr/>
          <p:nvPr/>
        </p:nvSpPr>
        <p:spPr>
          <a:xfrm>
            <a:off x="2749629" y="5489496"/>
            <a:ext cx="3644741" cy="7199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650"/>
              </a:lnSpc>
              <a:buNone/>
            </a:pPr>
            <a:r>
              <a:rPr lang="en-US" sz="5650" b="1" dirty="0">
                <a:solidFill>
                  <a:srgbClr val="37A7E7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 91%</a:t>
            </a:r>
            <a:endParaRPr lang="en-US" sz="5650" dirty="0"/>
          </a:p>
        </p:txBody>
      </p:sp>
      <p:sp>
        <p:nvSpPr>
          <p:cNvPr id="12" name="Text 9"/>
          <p:cNvSpPr/>
          <p:nvPr/>
        </p:nvSpPr>
        <p:spPr>
          <a:xfrm>
            <a:off x="3359825" y="6482120"/>
            <a:ext cx="2424351" cy="3030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Recall</a:t>
            </a:r>
            <a:endParaRPr lang="en-US" sz="1900" dirty="0"/>
          </a:p>
        </p:txBody>
      </p:sp>
      <p:sp>
        <p:nvSpPr>
          <p:cNvPr id="13" name="Text 10"/>
          <p:cNvSpPr/>
          <p:nvPr/>
        </p:nvSpPr>
        <p:spPr>
          <a:xfrm>
            <a:off x="2749629" y="6915983"/>
            <a:ext cx="3644741" cy="6981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7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Maximizing identification of at-risk students.</a:t>
            </a:r>
            <a:endParaRPr lang="en-US" sz="17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8225" y="2386608"/>
            <a:ext cx="6152317" cy="345638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7947" y="2386608"/>
            <a:ext cx="6204109" cy="345638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442</Words>
  <Application>Microsoft Office PowerPoint</Application>
  <PresentationFormat>Custom</PresentationFormat>
  <Paragraphs>82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Spline Sans Bold</vt:lpstr>
      <vt:lpstr>Arial</vt:lpstr>
      <vt:lpstr>Barlow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Yasmin Saniya</cp:lastModifiedBy>
  <cp:revision>4</cp:revision>
  <dcterms:created xsi:type="dcterms:W3CDTF">2025-01-03T17:24:00Z</dcterms:created>
  <dcterms:modified xsi:type="dcterms:W3CDTF">2025-01-03T20:24:00Z</dcterms:modified>
</cp:coreProperties>
</file>